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73" r:id="rId7"/>
    <p:sldId id="261" r:id="rId8"/>
    <p:sldId id="263" r:id="rId9"/>
    <p:sldId id="274" r:id="rId10"/>
    <p:sldId id="268" r:id="rId11"/>
    <p:sldId id="264" r:id="rId12"/>
    <p:sldId id="424" r:id="rId13"/>
    <p:sldId id="425" r:id="rId14"/>
    <p:sldId id="426"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88" r:id="rId93"/>
    <p:sldId id="352" r:id="rId94"/>
    <p:sldId id="389" r:id="rId95"/>
    <p:sldId id="390" r:id="rId96"/>
    <p:sldId id="391" r:id="rId97"/>
    <p:sldId id="392" r:id="rId98"/>
    <p:sldId id="393"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260" r:id="rId130"/>
    <p:sldId id="271"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85" autoAdjust="0"/>
    <p:restoredTop sz="94660"/>
  </p:normalViewPr>
  <p:slideViewPr>
    <p:cSldViewPr snapToGrid="0">
      <p:cViewPr>
        <p:scale>
          <a:sx n="33" d="100"/>
          <a:sy n="33" d="100"/>
        </p:scale>
        <p:origin x="270" y="10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20-Nov-17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20-Nov-17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20-Nov-17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20-Nov-17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20-Nov-17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20-Nov-17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20-Nov-17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20-Nov-17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20-Nov-17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20-Nov-17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4FE1-1039-49EC-9FE9-08377FAC7CBA}"/>
              </a:ext>
            </a:extLst>
          </p:cNvPr>
          <p:cNvSpPr>
            <a:spLocks noGrp="1"/>
          </p:cNvSpPr>
          <p:nvPr>
            <p:ph type="ctrTitle"/>
          </p:nvPr>
        </p:nvSpPr>
        <p:spPr/>
        <p:txBody>
          <a:bodyPr/>
          <a:lstStyle/>
          <a:p>
            <a:r>
              <a:rPr lang="es-CL" dirty="0"/>
              <a:t>Clustering de Datos </a:t>
            </a:r>
            <a:br>
              <a:rPr lang="es-CL" dirty="0"/>
            </a:br>
            <a:r>
              <a:rPr lang="es-CL" dirty="0"/>
              <a:t>del Banco Mundial</a:t>
            </a:r>
          </a:p>
        </p:txBody>
      </p:sp>
      <p:sp>
        <p:nvSpPr>
          <p:cNvPr id="3" name="Subtitle 2">
            <a:extLst>
              <a:ext uri="{FF2B5EF4-FFF2-40B4-BE49-F238E27FC236}">
                <a16:creationId xmlns:a16="http://schemas.microsoft.com/office/drawing/2014/main" id="{31E2AF6F-1F50-49B0-8806-AA4171DF4D5A}"/>
              </a:ext>
            </a:extLst>
          </p:cNvPr>
          <p:cNvSpPr>
            <a:spLocks noGrp="1"/>
          </p:cNvSpPr>
          <p:nvPr>
            <p:ph type="subTitle" idx="1"/>
          </p:nvPr>
        </p:nvSpPr>
        <p:spPr/>
        <p:txBody>
          <a:bodyPr>
            <a:normAutofit lnSpcReduction="10000"/>
          </a:bodyPr>
          <a:lstStyle/>
          <a:p>
            <a:r>
              <a:rPr lang="es-CL" b="1" dirty="0"/>
              <a:t>Proyecto CC5206: Introducción a la Minería de Datos</a:t>
            </a:r>
          </a:p>
          <a:p>
            <a:endParaRPr lang="es-CL" dirty="0"/>
          </a:p>
        </p:txBody>
      </p:sp>
      <p:sp>
        <p:nvSpPr>
          <p:cNvPr id="4" name="TextBox 3">
            <a:extLst>
              <a:ext uri="{FF2B5EF4-FFF2-40B4-BE49-F238E27FC236}">
                <a16:creationId xmlns:a16="http://schemas.microsoft.com/office/drawing/2014/main" id="{93CDE89B-CC9D-448F-A4E8-09652B2E0458}"/>
              </a:ext>
            </a:extLst>
          </p:cNvPr>
          <p:cNvSpPr txBox="1"/>
          <p:nvPr/>
        </p:nvSpPr>
        <p:spPr>
          <a:xfrm>
            <a:off x="8798217" y="5280847"/>
            <a:ext cx="3122971" cy="923330"/>
          </a:xfrm>
          <a:prstGeom prst="rect">
            <a:avLst/>
          </a:prstGeom>
          <a:noFill/>
        </p:spPr>
        <p:txBody>
          <a:bodyPr wrap="none" rtlCol="0">
            <a:spAutoFit/>
          </a:bodyPr>
          <a:lstStyle/>
          <a:p>
            <a:r>
              <a:rPr lang="es-CL" dirty="0"/>
              <a:t>Expositores:</a:t>
            </a:r>
          </a:p>
          <a:p>
            <a:pPr marL="285750" indent="-285750">
              <a:buFont typeface="Arial" panose="020B0604020202020204" pitchFamily="34" charset="0"/>
              <a:buChar char="•"/>
            </a:pPr>
            <a:r>
              <a:rPr lang="es-CL" dirty="0"/>
              <a:t>Constantino Hernández</a:t>
            </a:r>
          </a:p>
          <a:p>
            <a:pPr marL="285750" indent="-285750">
              <a:buFont typeface="Arial" panose="020B0604020202020204" pitchFamily="34" charset="0"/>
              <a:buChar char="•"/>
            </a:pPr>
            <a:r>
              <a:rPr lang="es-CL" dirty="0"/>
              <a:t>René Silva</a:t>
            </a:r>
          </a:p>
        </p:txBody>
      </p:sp>
      <p:sp>
        <p:nvSpPr>
          <p:cNvPr id="5" name="TextBox 4">
            <a:extLst>
              <a:ext uri="{FF2B5EF4-FFF2-40B4-BE49-F238E27FC236}">
                <a16:creationId xmlns:a16="http://schemas.microsoft.com/office/drawing/2014/main" id="{EA7AC158-1C78-4114-AD2F-F00FFB37FEE3}"/>
              </a:ext>
            </a:extLst>
          </p:cNvPr>
          <p:cNvSpPr txBox="1"/>
          <p:nvPr/>
        </p:nvSpPr>
        <p:spPr>
          <a:xfrm>
            <a:off x="810001" y="5566088"/>
            <a:ext cx="6370655" cy="923330"/>
          </a:xfrm>
          <a:prstGeom prst="rect">
            <a:avLst/>
          </a:prstGeom>
          <a:noFill/>
        </p:spPr>
        <p:txBody>
          <a:bodyPr wrap="none" rtlCol="0">
            <a:spAutoFit/>
          </a:bodyPr>
          <a:lstStyle/>
          <a:p>
            <a:r>
              <a:rPr lang="es-CL" dirty="0"/>
              <a:t>Profesora: Bárbara Poblete		Profesores Auxiliares: </a:t>
            </a:r>
          </a:p>
          <a:p>
            <a:pPr marL="3943350" lvl="8" indent="-285750">
              <a:buFont typeface="Arial" panose="020B0604020202020204" pitchFamily="34" charset="0"/>
              <a:buChar char="•"/>
            </a:pPr>
            <a:r>
              <a:rPr lang="es-CL" dirty="0"/>
              <a:t>José Miguel Herrera</a:t>
            </a:r>
          </a:p>
          <a:p>
            <a:pPr marL="3943350" lvl="8" indent="-285750">
              <a:buFont typeface="Arial" panose="020B0604020202020204" pitchFamily="34" charset="0"/>
              <a:buChar char="•"/>
            </a:pPr>
            <a:r>
              <a:rPr lang="es-CL" dirty="0"/>
              <a:t>Mauricio Quezada</a:t>
            </a:r>
          </a:p>
        </p:txBody>
      </p:sp>
    </p:spTree>
    <p:extLst>
      <p:ext uri="{BB962C8B-B14F-4D97-AF65-F5344CB8AC3E}">
        <p14:creationId xmlns:p14="http://schemas.microsoft.com/office/powerpoint/2010/main" val="370342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K-Means (k = 3)</a:t>
            </a:r>
          </a:p>
        </p:txBody>
      </p:sp>
      <p:sp>
        <p:nvSpPr>
          <p:cNvPr id="7"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0000" y="2470484"/>
            <a:ext cx="10884695" cy="4154905"/>
          </a:xfrm>
        </p:spPr>
        <p:txBody>
          <a:bodyPr>
            <a:normAutofit lnSpcReduction="10000"/>
          </a:bodyPr>
          <a:lstStyle/>
          <a:p>
            <a:r>
              <a:rPr lang="es-ES" sz="3200" dirty="0" err="1"/>
              <a:t>Cluster</a:t>
            </a:r>
            <a:r>
              <a:rPr lang="es-ES" sz="3200" dirty="0"/>
              <a:t> 1 (Subdesarrollados)</a:t>
            </a:r>
            <a:r>
              <a:rPr lang="es-CL" sz="3200" dirty="0"/>
              <a:t>: </a:t>
            </a:r>
            <a:r>
              <a:rPr lang="es-ES" sz="3200" dirty="0" err="1"/>
              <a:t>Haiti</a:t>
            </a:r>
            <a:r>
              <a:rPr lang="es-ES" sz="3200" dirty="0"/>
              <a:t>, Senegal, </a:t>
            </a:r>
            <a:r>
              <a:rPr lang="es-ES" sz="3200" dirty="0" err="1"/>
              <a:t>Zimbawe</a:t>
            </a:r>
            <a:r>
              <a:rPr lang="es-ES" sz="3200" dirty="0"/>
              <a:t>, etc.</a:t>
            </a:r>
            <a:br>
              <a:rPr lang="es-CL" sz="3200" dirty="0"/>
            </a:br>
            <a:endParaRPr lang="es-CL" sz="3200" dirty="0"/>
          </a:p>
          <a:p>
            <a:r>
              <a:rPr lang="es-ES" sz="3200" dirty="0"/>
              <a:t> </a:t>
            </a:r>
            <a:r>
              <a:rPr lang="es-ES" sz="3200" dirty="0" err="1"/>
              <a:t>Cluster</a:t>
            </a:r>
            <a:r>
              <a:rPr lang="es-ES" sz="3200" dirty="0"/>
              <a:t> 2 (</a:t>
            </a:r>
            <a:r>
              <a:rPr lang="es-ES" sz="3200" dirty="0" err="1"/>
              <a:t>Vias</a:t>
            </a:r>
            <a:r>
              <a:rPr lang="es-ES" sz="3200" dirty="0"/>
              <a:t> de desarrollo): Argentina, Perú, </a:t>
            </a:r>
            <a:r>
              <a:rPr lang="es-ES" sz="3200" dirty="0" err="1"/>
              <a:t>Turkey</a:t>
            </a:r>
            <a:r>
              <a:rPr lang="es-ES" sz="3200" dirty="0"/>
              <a:t>, etc.</a:t>
            </a:r>
            <a:br>
              <a:rPr lang="es-ES" sz="3200" dirty="0"/>
            </a:br>
            <a:endParaRPr lang="es-ES" sz="3200" dirty="0"/>
          </a:p>
          <a:p>
            <a:r>
              <a:rPr lang="es-ES" sz="3200" dirty="0" err="1"/>
              <a:t>Cluster</a:t>
            </a:r>
            <a:r>
              <a:rPr lang="es-ES" sz="3200" dirty="0"/>
              <a:t> 3 (Desarrollados): </a:t>
            </a:r>
            <a:r>
              <a:rPr lang="es-ES" sz="3200" dirty="0" err="1"/>
              <a:t>Sweden</a:t>
            </a:r>
            <a:r>
              <a:rPr lang="es-ES" sz="3200" dirty="0"/>
              <a:t>, </a:t>
            </a:r>
            <a:r>
              <a:rPr lang="es-ES" sz="3200" dirty="0" err="1"/>
              <a:t>Germany</a:t>
            </a:r>
            <a:r>
              <a:rPr lang="es-ES" sz="3200" dirty="0"/>
              <a:t>, Chile, etc.</a:t>
            </a:r>
          </a:p>
          <a:p>
            <a:endParaRPr lang="es-ES" dirty="0"/>
          </a:p>
          <a:p>
            <a:endParaRPr lang="es-CL" dirty="0"/>
          </a:p>
        </p:txBody>
      </p:sp>
    </p:spTree>
    <p:extLst>
      <p:ext uri="{BB962C8B-B14F-4D97-AF65-F5344CB8AC3E}">
        <p14:creationId xmlns:p14="http://schemas.microsoft.com/office/powerpoint/2010/main" val="241027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2044863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0128213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3876188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693177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770704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7747761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7905338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1008163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425369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82796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Representaci</a:t>
            </a:r>
            <a:r>
              <a:rPr lang="es-ES" sz="4800" dirty="0" err="1"/>
              <a:t>ón</a:t>
            </a:r>
            <a:r>
              <a:rPr lang="es-ES" sz="4800" dirty="0"/>
              <a:t> </a:t>
            </a:r>
            <a:r>
              <a:rPr lang="es-ES" sz="4800" dirty="0" err="1"/>
              <a:t>Geografica</a:t>
            </a:r>
            <a:endParaRPr lang="es-CL" dirty="0"/>
          </a:p>
        </p:txBody>
      </p:sp>
      <p:pic>
        <p:nvPicPr>
          <p:cNvPr id="5" name="Imagen 4"/>
          <p:cNvPicPr>
            <a:picLocks noChangeAspect="1"/>
          </p:cNvPicPr>
          <p:nvPr/>
        </p:nvPicPr>
        <p:blipFill>
          <a:blip r:embed="rId2"/>
          <a:stretch>
            <a:fillRect/>
          </a:stretch>
        </p:blipFill>
        <p:spPr>
          <a:xfrm>
            <a:off x="-1199660" y="1417638"/>
            <a:ext cx="13391660" cy="5440362"/>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35DA47DC-5FC8-4533-A564-89DFA3C7158A}"/>
              </a:ext>
            </a:extLst>
          </p:cNvPr>
          <p:cNvPicPr>
            <a:picLocks noChangeAspect="1"/>
          </p:cNvPicPr>
          <p:nvPr/>
        </p:nvPicPr>
        <p:blipFill rotWithShape="1">
          <a:blip r:embed="rId3"/>
          <a:srcRect l="14583" t="24407" r="12500" b="25424"/>
          <a:stretch/>
        </p:blipFill>
        <p:spPr>
          <a:xfrm>
            <a:off x="1153296" y="1525247"/>
            <a:ext cx="9885405" cy="5225143"/>
          </a:xfrm>
          <a:prstGeom prst="rect">
            <a:avLst/>
          </a:prstGeom>
        </p:spPr>
      </p:pic>
    </p:spTree>
    <p:extLst>
      <p:ext uri="{BB962C8B-B14F-4D97-AF65-F5344CB8AC3E}">
        <p14:creationId xmlns:p14="http://schemas.microsoft.com/office/powerpoint/2010/main" val="11593426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696" t="26087" r="13320" b="26421"/>
          <a:stretch/>
        </p:blipFill>
        <p:spPr>
          <a:xfrm>
            <a:off x="905256" y="1664773"/>
            <a:ext cx="10387584" cy="5193792"/>
          </a:xfrm>
          <a:prstGeom prst="rect">
            <a:avLst/>
          </a:prstGeom>
        </p:spPr>
      </p:pic>
    </p:spTree>
    <p:extLst>
      <p:ext uri="{BB962C8B-B14F-4D97-AF65-F5344CB8AC3E}">
        <p14:creationId xmlns:p14="http://schemas.microsoft.com/office/powerpoint/2010/main" val="1119765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2917511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94270"/>
            <a:ext cx="10387584" cy="5193792"/>
          </a:xfrm>
          <a:prstGeom prst="rect">
            <a:avLst/>
          </a:prstGeom>
        </p:spPr>
      </p:pic>
    </p:spTree>
    <p:extLst>
      <p:ext uri="{BB962C8B-B14F-4D97-AF65-F5344CB8AC3E}">
        <p14:creationId xmlns:p14="http://schemas.microsoft.com/office/powerpoint/2010/main" val="2592085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170849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36580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4292330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3181274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50923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6983425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303266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Chile y la OCDE</a:t>
            </a:r>
          </a:p>
        </p:txBody>
      </p:sp>
      <p:sp>
        <p:nvSpPr>
          <p:cNvPr id="5" name="Content Placeholder 2">
            <a:extLst>
              <a:ext uri="{FF2B5EF4-FFF2-40B4-BE49-F238E27FC236}">
                <a16:creationId xmlns:a16="http://schemas.microsoft.com/office/drawing/2014/main" id="{90E8CCC6-0E44-4CFB-8385-5AA5F164D354}"/>
              </a:ext>
            </a:extLst>
          </p:cNvPr>
          <p:cNvSpPr>
            <a:spLocks noGrp="1"/>
          </p:cNvSpPr>
          <p:nvPr>
            <p:ph idx="1"/>
          </p:nvPr>
        </p:nvSpPr>
        <p:spPr>
          <a:xfrm>
            <a:off x="818712" y="2222287"/>
            <a:ext cx="11052446" cy="4371018"/>
          </a:xfrm>
        </p:spPr>
        <p:txBody>
          <a:bodyPr>
            <a:normAutofit/>
          </a:bodyPr>
          <a:lstStyle/>
          <a:p>
            <a:r>
              <a:rPr lang="es-CL" sz="3200" dirty="0"/>
              <a:t>OCDE conformada por 35 paises, entre ellos Chile</a:t>
            </a:r>
            <a:r>
              <a:rPr lang="es-ES" sz="3200" dirty="0"/>
              <a:t>.</a:t>
            </a:r>
            <a:br>
              <a:rPr lang="es-ES" sz="3200" dirty="0"/>
            </a:br>
            <a:r>
              <a:rPr lang="es-ES" sz="3200" dirty="0"/>
              <a:t> </a:t>
            </a:r>
            <a:endParaRPr lang="es-ES" sz="2400" dirty="0"/>
          </a:p>
          <a:p>
            <a:r>
              <a:rPr lang="es-ES_tradnl" sz="3200" dirty="0"/>
              <a:t>Se incrementa k </a:t>
            </a:r>
            <a:r>
              <a:rPr lang="es-ES_tradnl" sz="3200" dirty="0" err="1"/>
              <a:t>sistematicamente</a:t>
            </a:r>
            <a:r>
              <a:rPr lang="es-ES" sz="3200" dirty="0"/>
              <a:t>.</a:t>
            </a:r>
            <a:br>
              <a:rPr lang="es-ES" sz="3200" dirty="0"/>
            </a:br>
            <a:endParaRPr lang="es-ES" sz="3200" dirty="0"/>
          </a:p>
          <a:p>
            <a:r>
              <a:rPr lang="es-ES" sz="3200" dirty="0"/>
              <a:t>21 </a:t>
            </a:r>
            <a:r>
              <a:rPr lang="es-ES" sz="3200" dirty="0" err="1"/>
              <a:t>paises</a:t>
            </a:r>
            <a:r>
              <a:rPr lang="es-ES" sz="3200" dirty="0"/>
              <a:t> para k=5 y 56 para k=4 </a:t>
            </a:r>
            <a:endParaRPr lang="es-CL" sz="3200" dirty="0"/>
          </a:p>
          <a:p>
            <a:endParaRPr lang="es-CL" dirty="0"/>
          </a:p>
        </p:txBody>
      </p:sp>
    </p:spTree>
    <p:extLst>
      <p:ext uri="{BB962C8B-B14F-4D97-AF65-F5344CB8AC3E}">
        <p14:creationId xmlns:p14="http://schemas.microsoft.com/office/powerpoint/2010/main" val="5538771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21057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8578319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2552671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2451042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9214191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3516089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940335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697732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705091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DBF9-B4BD-42C6-80A6-1A3AF2439CB2}"/>
              </a:ext>
            </a:extLst>
          </p:cNvPr>
          <p:cNvSpPr>
            <a:spLocks noGrp="1"/>
          </p:cNvSpPr>
          <p:nvPr>
            <p:ph type="title"/>
          </p:nvPr>
        </p:nvSpPr>
        <p:spPr/>
        <p:txBody>
          <a:bodyPr/>
          <a:lstStyle/>
          <a:p>
            <a:r>
              <a:rPr lang="es-CL" dirty="0"/>
              <a:t>Conclusiones y Trabajo Futuro</a:t>
            </a:r>
          </a:p>
        </p:txBody>
      </p:sp>
      <p:sp>
        <p:nvSpPr>
          <p:cNvPr id="3" name="Content Placeholder 2">
            <a:extLst>
              <a:ext uri="{FF2B5EF4-FFF2-40B4-BE49-F238E27FC236}">
                <a16:creationId xmlns:a16="http://schemas.microsoft.com/office/drawing/2014/main" id="{B3281B4C-6A98-4D8B-9648-7054A2C82382}"/>
              </a:ext>
            </a:extLst>
          </p:cNvPr>
          <p:cNvSpPr>
            <a:spLocks noGrp="1"/>
          </p:cNvSpPr>
          <p:nvPr>
            <p:ph idx="1"/>
          </p:nvPr>
        </p:nvSpPr>
        <p:spPr/>
        <p:txBody>
          <a:bodyPr>
            <a:noAutofit/>
          </a:bodyPr>
          <a:lstStyle/>
          <a:p>
            <a:r>
              <a:rPr lang="es-CL" sz="2400" dirty="0"/>
              <a:t>Este trabajo preliminar de </a:t>
            </a:r>
            <a:r>
              <a:rPr lang="es-CL" sz="2400" dirty="0" err="1"/>
              <a:t>clustering</a:t>
            </a:r>
            <a:r>
              <a:rPr lang="es-CL" sz="2400" dirty="0"/>
              <a:t> muestra algunas asociaciones esperables de países con características similares.</a:t>
            </a:r>
          </a:p>
          <a:p>
            <a:r>
              <a:rPr lang="es-CL" sz="2400" dirty="0"/>
              <a:t>Puede resultar interesante reducir aún más la dimensionalidad de la base de datos para obtener conclusiones más directas que relacionen el nivel de desarrollo del país (económico, educativo, en salud, etc.) con sus propias características y los agrupen con países similares.</a:t>
            </a:r>
          </a:p>
        </p:txBody>
      </p:sp>
    </p:spTree>
    <p:extLst>
      <p:ext uri="{BB962C8B-B14F-4D97-AF65-F5344CB8AC3E}">
        <p14:creationId xmlns:p14="http://schemas.microsoft.com/office/powerpoint/2010/main" val="3409474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199660" y="1417638"/>
            <a:ext cx="13391660" cy="5440362"/>
          </a:xfrm>
          <a:prstGeom prst="rect">
            <a:avLst/>
          </a:prstGeom>
        </p:spPr>
      </p:pic>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58126" y="206556"/>
            <a:ext cx="10571998" cy="970450"/>
          </a:xfrm>
        </p:spPr>
        <p:txBody>
          <a:bodyPr/>
          <a:lstStyle/>
          <a:p>
            <a:r>
              <a:rPr lang="es-CL" sz="4800" dirty="0"/>
              <a:t>k-Means (k=4)</a:t>
            </a:r>
          </a:p>
        </p:txBody>
      </p:sp>
      <p:pic>
        <p:nvPicPr>
          <p:cNvPr id="3" name="Imagen 2"/>
          <p:cNvPicPr>
            <a:picLocks noChangeAspect="1"/>
          </p:cNvPicPr>
          <p:nvPr/>
        </p:nvPicPr>
        <p:blipFill>
          <a:blip r:embed="rId3"/>
          <a:stretch>
            <a:fillRect/>
          </a:stretch>
        </p:blipFill>
        <p:spPr>
          <a:xfrm>
            <a:off x="1884946" y="1305122"/>
            <a:ext cx="8235729" cy="5552878"/>
          </a:xfrm>
          <a:prstGeom prst="rect">
            <a:avLst/>
          </a:prstGeom>
        </p:spPr>
      </p:pic>
    </p:spTree>
    <p:extLst>
      <p:ext uri="{BB962C8B-B14F-4D97-AF65-F5344CB8AC3E}">
        <p14:creationId xmlns:p14="http://schemas.microsoft.com/office/powerpoint/2010/main" val="5457538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4DBF9-B4BD-42C6-80A6-1A3AF2439CB2}"/>
              </a:ext>
            </a:extLst>
          </p:cNvPr>
          <p:cNvSpPr>
            <a:spLocks noGrp="1"/>
          </p:cNvSpPr>
          <p:nvPr>
            <p:ph type="title"/>
          </p:nvPr>
        </p:nvSpPr>
        <p:spPr/>
        <p:txBody>
          <a:bodyPr/>
          <a:lstStyle/>
          <a:p>
            <a:r>
              <a:rPr lang="es-CL" dirty="0"/>
              <a:t>Preguntas</a:t>
            </a:r>
          </a:p>
        </p:txBody>
      </p:sp>
      <p:sp>
        <p:nvSpPr>
          <p:cNvPr id="3" name="Content Placeholder 2">
            <a:extLst>
              <a:ext uri="{FF2B5EF4-FFF2-40B4-BE49-F238E27FC236}">
                <a16:creationId xmlns:a16="http://schemas.microsoft.com/office/drawing/2014/main" id="{B3281B4C-6A98-4D8B-9648-7054A2C82382}"/>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10026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OCDE seg</a:t>
            </a:r>
            <a:r>
              <a:rPr lang="es-ES" sz="4800" dirty="0" err="1"/>
              <a:t>ún</a:t>
            </a:r>
            <a:r>
              <a:rPr lang="es-ES" sz="4800" dirty="0"/>
              <a:t> k-</a:t>
            </a:r>
            <a:r>
              <a:rPr lang="es-ES" sz="4800" dirty="0" err="1"/>
              <a:t>means</a:t>
            </a:r>
            <a:endParaRPr lang="es-CL" sz="4800" dirty="0"/>
          </a:p>
        </p:txBody>
      </p:sp>
      <p:sp>
        <p:nvSpPr>
          <p:cNvPr id="5" name="Content Placeholder 2">
            <a:extLst>
              <a:ext uri="{FF2B5EF4-FFF2-40B4-BE49-F238E27FC236}">
                <a16:creationId xmlns:a16="http://schemas.microsoft.com/office/drawing/2014/main" id="{90E8CCC6-0E44-4CFB-8385-5AA5F164D354}"/>
              </a:ext>
            </a:extLst>
          </p:cNvPr>
          <p:cNvSpPr>
            <a:spLocks noGrp="1"/>
          </p:cNvSpPr>
          <p:nvPr>
            <p:ph idx="1"/>
          </p:nvPr>
        </p:nvSpPr>
        <p:spPr>
          <a:xfrm>
            <a:off x="818712" y="2222287"/>
            <a:ext cx="11052446" cy="4371018"/>
          </a:xfrm>
        </p:spPr>
        <p:txBody>
          <a:bodyPr>
            <a:normAutofit/>
          </a:bodyPr>
          <a:lstStyle/>
          <a:p>
            <a:r>
              <a:rPr lang="es-CL" sz="3200" dirty="0"/>
              <a:t>33 pa</a:t>
            </a:r>
            <a:r>
              <a:rPr lang="es-ES" sz="3200" dirty="0"/>
              <a:t>í</a:t>
            </a:r>
            <a:r>
              <a:rPr lang="es-CL" sz="3200" dirty="0"/>
              <a:t>ses de la OCDE</a:t>
            </a:r>
            <a:r>
              <a:rPr lang="es-ES" sz="3200" dirty="0"/>
              <a:t>.</a:t>
            </a:r>
            <a:br>
              <a:rPr lang="es-ES" sz="3200" dirty="0"/>
            </a:br>
            <a:r>
              <a:rPr lang="es-ES" sz="3200" dirty="0"/>
              <a:t> </a:t>
            </a:r>
            <a:endParaRPr lang="es-ES" sz="2400" dirty="0"/>
          </a:p>
          <a:p>
            <a:r>
              <a:rPr lang="es-ES_tradnl" sz="3200" dirty="0"/>
              <a:t>21 países, entre ellos Rusia, China, Uruguay</a:t>
            </a:r>
            <a:r>
              <a:rPr lang="es-ES" sz="3200" dirty="0"/>
              <a:t>.</a:t>
            </a:r>
            <a:br>
              <a:rPr lang="es-ES" sz="3200" dirty="0"/>
            </a:br>
            <a:endParaRPr lang="es-ES" sz="3200" dirty="0"/>
          </a:p>
          <a:p>
            <a:r>
              <a:rPr lang="es-ES" sz="3200" dirty="0"/>
              <a:t>Chile, </a:t>
            </a:r>
            <a:r>
              <a:rPr lang="es-ES" sz="3200" dirty="0" err="1"/>
              <a:t>Mexico</a:t>
            </a:r>
            <a:r>
              <a:rPr lang="es-ES" sz="3200" dirty="0"/>
              <a:t> y </a:t>
            </a:r>
            <a:r>
              <a:rPr lang="es-ES" sz="3200" dirty="0" err="1"/>
              <a:t>Turquia</a:t>
            </a:r>
            <a:r>
              <a:rPr lang="es-ES" sz="3200" dirty="0"/>
              <a:t> no están</a:t>
            </a:r>
            <a:endParaRPr lang="es-CL" sz="3200" dirty="0"/>
          </a:p>
          <a:p>
            <a:endParaRPr lang="es-CL" dirty="0"/>
          </a:p>
        </p:txBody>
      </p:sp>
    </p:spTree>
    <p:extLst>
      <p:ext uri="{BB962C8B-B14F-4D97-AF65-F5344CB8AC3E}">
        <p14:creationId xmlns:p14="http://schemas.microsoft.com/office/powerpoint/2010/main" val="1266497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Evolución Temporal</a:t>
            </a:r>
          </a:p>
        </p:txBody>
      </p:sp>
      <p:sp>
        <p:nvSpPr>
          <p:cNvPr id="7"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0000" y="2470484"/>
            <a:ext cx="10884695" cy="4154905"/>
          </a:xfrm>
        </p:spPr>
        <p:txBody>
          <a:bodyPr>
            <a:normAutofit/>
          </a:bodyPr>
          <a:lstStyle/>
          <a:p>
            <a:r>
              <a:rPr lang="es-CL" sz="3200" dirty="0"/>
              <a:t>Ilustrar en un </a:t>
            </a:r>
            <a:r>
              <a:rPr lang="es-CL" sz="3200" dirty="0" err="1"/>
              <a:t>Scatter</a:t>
            </a:r>
            <a:r>
              <a:rPr lang="es-CL" sz="3200" dirty="0"/>
              <a:t> </a:t>
            </a:r>
            <a:r>
              <a:rPr lang="es-CL" sz="3200" dirty="0" err="1"/>
              <a:t>Plot</a:t>
            </a:r>
            <a:r>
              <a:rPr lang="es-CL" sz="3200" dirty="0"/>
              <a:t> la evolución temporal de la expectativa de vida vs tasa de natalidad de cada país</a:t>
            </a:r>
          </a:p>
          <a:p>
            <a:r>
              <a:rPr lang="es-CL" sz="3200" dirty="0"/>
              <a:t>Representación gráfica de la población de cada país</a:t>
            </a:r>
            <a:endParaRPr lang="es-ES" sz="3200" dirty="0"/>
          </a:p>
          <a:p>
            <a:endParaRPr lang="es-ES" dirty="0"/>
          </a:p>
          <a:p>
            <a:endParaRPr lang="es-CL" dirty="0"/>
          </a:p>
        </p:txBody>
      </p:sp>
    </p:spTree>
    <p:extLst>
      <p:ext uri="{BB962C8B-B14F-4D97-AF65-F5344CB8AC3E}">
        <p14:creationId xmlns:p14="http://schemas.microsoft.com/office/powerpoint/2010/main" val="247253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descr="A close up of a map&#10;&#10;Description generated with very high confidence">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4" cy="5198282"/>
          </a:xfrm>
          <a:prstGeom prst="rect">
            <a:avLst/>
          </a:prstGeom>
        </p:spPr>
      </p:pic>
    </p:spTree>
    <p:extLst>
      <p:ext uri="{BB962C8B-B14F-4D97-AF65-F5344CB8AC3E}">
        <p14:creationId xmlns:p14="http://schemas.microsoft.com/office/powerpoint/2010/main" val="1977548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818248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5810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98977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FFC0-0ACA-4913-9A2F-3F2B64E32C67}"/>
              </a:ext>
            </a:extLst>
          </p:cNvPr>
          <p:cNvSpPr>
            <a:spLocks noGrp="1"/>
          </p:cNvSpPr>
          <p:nvPr>
            <p:ph type="title"/>
          </p:nvPr>
        </p:nvSpPr>
        <p:spPr/>
        <p:txBody>
          <a:bodyPr/>
          <a:lstStyle/>
          <a:p>
            <a:r>
              <a:rPr lang="es-CL" sz="4800" dirty="0"/>
              <a:t>Motivación y Objetivos</a:t>
            </a:r>
          </a:p>
        </p:txBody>
      </p:sp>
      <p:sp>
        <p:nvSpPr>
          <p:cNvPr id="3" name="Content Placeholder 2">
            <a:extLst>
              <a:ext uri="{FF2B5EF4-FFF2-40B4-BE49-F238E27FC236}">
                <a16:creationId xmlns:a16="http://schemas.microsoft.com/office/drawing/2014/main" id="{90E8CCC6-0E44-4CFB-8385-5AA5F164D354}"/>
              </a:ext>
            </a:extLst>
          </p:cNvPr>
          <p:cNvSpPr>
            <a:spLocks noGrp="1"/>
          </p:cNvSpPr>
          <p:nvPr>
            <p:ph idx="1"/>
          </p:nvPr>
        </p:nvSpPr>
        <p:spPr>
          <a:xfrm>
            <a:off x="818712" y="2222287"/>
            <a:ext cx="11052446" cy="4371018"/>
          </a:xfrm>
        </p:spPr>
        <p:txBody>
          <a:bodyPr>
            <a:normAutofit/>
          </a:bodyPr>
          <a:lstStyle/>
          <a:p>
            <a:r>
              <a:rPr lang="es-CL" sz="3200" dirty="0"/>
              <a:t>Validaci</a:t>
            </a:r>
            <a:r>
              <a:rPr lang="es-ES" sz="3200" dirty="0" err="1"/>
              <a:t>ón</a:t>
            </a:r>
            <a:r>
              <a:rPr lang="es-ES" sz="3200" dirty="0"/>
              <a:t> de la clasificación de los países en base  </a:t>
            </a:r>
            <a:br>
              <a:rPr lang="es-ES" sz="3200" dirty="0"/>
            </a:br>
            <a:r>
              <a:rPr lang="es-ES" sz="3200" dirty="0"/>
              <a:t>a su desarrollo</a:t>
            </a:r>
            <a:r>
              <a:rPr lang="es-CL" sz="3200" dirty="0"/>
              <a:t>.</a:t>
            </a:r>
          </a:p>
          <a:p>
            <a:pPr lvl="1"/>
            <a:r>
              <a:rPr lang="es-CL" sz="2800" dirty="0"/>
              <a:t>Estudio Geogr</a:t>
            </a:r>
            <a:r>
              <a:rPr lang="es-ES" sz="2800" dirty="0" err="1"/>
              <a:t>áfico</a:t>
            </a:r>
            <a:r>
              <a:rPr lang="es-ES" sz="2800" dirty="0"/>
              <a:t> y Temporal</a:t>
            </a:r>
            <a:br>
              <a:rPr lang="es-CL" sz="2200" dirty="0"/>
            </a:br>
            <a:endParaRPr lang="es-CL" sz="2200" dirty="0"/>
          </a:p>
          <a:p>
            <a:r>
              <a:rPr lang="es-ES" sz="3200" dirty="0"/>
              <a:t>Determinar y estudiar variables que afectan el desarrollo.</a:t>
            </a:r>
            <a:br>
              <a:rPr lang="es-ES" sz="2400" dirty="0"/>
            </a:br>
            <a:endParaRPr lang="es-ES" sz="2400" dirty="0"/>
          </a:p>
          <a:p>
            <a:r>
              <a:rPr lang="es-CL" sz="3200" dirty="0"/>
              <a:t>Estudiar la situaci</a:t>
            </a:r>
            <a:r>
              <a:rPr lang="es-ES" sz="3200" dirty="0" err="1"/>
              <a:t>ón</a:t>
            </a:r>
            <a:r>
              <a:rPr lang="es-ES" sz="3200" dirty="0"/>
              <a:t> de Chile y la OCDE.</a:t>
            </a:r>
            <a:endParaRPr lang="es-CL" sz="3200" dirty="0"/>
          </a:p>
          <a:p>
            <a:endParaRPr lang="es-CL" dirty="0"/>
          </a:p>
        </p:txBody>
      </p:sp>
    </p:spTree>
    <p:extLst>
      <p:ext uri="{BB962C8B-B14F-4D97-AF65-F5344CB8AC3E}">
        <p14:creationId xmlns:p14="http://schemas.microsoft.com/office/powerpoint/2010/main" val="1392994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420274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050327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284473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09740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36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425882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11779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539834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73805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49610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C510-9634-4194-B274-12F66D23C218}"/>
              </a:ext>
            </a:extLst>
          </p:cNvPr>
          <p:cNvSpPr>
            <a:spLocks noGrp="1"/>
          </p:cNvSpPr>
          <p:nvPr>
            <p:ph type="title"/>
          </p:nvPr>
        </p:nvSpPr>
        <p:spPr/>
        <p:txBody>
          <a:bodyPr/>
          <a:lstStyle/>
          <a:p>
            <a:r>
              <a:rPr lang="es-CL" sz="4800" dirty="0"/>
              <a:t>Hipótesis/Problemáticas Iniciales</a:t>
            </a:r>
          </a:p>
        </p:txBody>
      </p:sp>
      <p:sp>
        <p:nvSpPr>
          <p:cNvPr id="3" name="Content Placeholder 2">
            <a:extLst>
              <a:ext uri="{FF2B5EF4-FFF2-40B4-BE49-F238E27FC236}">
                <a16:creationId xmlns:a16="http://schemas.microsoft.com/office/drawing/2014/main" id="{2D9EEEEB-8422-48B5-A083-C7F1C2CB5602}"/>
              </a:ext>
            </a:extLst>
          </p:cNvPr>
          <p:cNvSpPr>
            <a:spLocks noGrp="1"/>
          </p:cNvSpPr>
          <p:nvPr>
            <p:ph idx="1"/>
          </p:nvPr>
        </p:nvSpPr>
        <p:spPr>
          <a:xfrm>
            <a:off x="818712" y="2222287"/>
            <a:ext cx="10554574" cy="4483313"/>
          </a:xfrm>
        </p:spPr>
        <p:txBody>
          <a:bodyPr>
            <a:noAutofit/>
          </a:bodyPr>
          <a:lstStyle/>
          <a:p>
            <a:r>
              <a:rPr lang="es-CL" sz="2400" dirty="0"/>
              <a:t>Se desea analizar la base de datos de </a:t>
            </a:r>
            <a:r>
              <a:rPr lang="es-CL" sz="2400" b="1" dirty="0"/>
              <a:t>empleos</a:t>
            </a:r>
            <a:r>
              <a:rPr lang="es-CL" sz="2400" dirty="0"/>
              <a:t> que se encuentra disponible públicamente en la web del Banco Mundial.</a:t>
            </a:r>
            <a:br>
              <a:rPr lang="es-CL" sz="2400" dirty="0"/>
            </a:br>
            <a:endParaRPr lang="es-CL" sz="2400" dirty="0"/>
          </a:p>
          <a:p>
            <a:r>
              <a:rPr lang="es-CL" sz="2400" dirty="0"/>
              <a:t>Se busca llegar a conclusiones que permitan relacionar las distintas características de los países que se encuentran en esta base de datos con variables como el desempleo, GDP, pobreza y desigualdad entre otros.</a:t>
            </a:r>
            <a:br>
              <a:rPr lang="es-CL" sz="2400" dirty="0"/>
            </a:br>
            <a:endParaRPr lang="es-CL" sz="2400" dirty="0"/>
          </a:p>
          <a:p>
            <a:r>
              <a:rPr lang="es-CL" sz="2400" dirty="0"/>
              <a:t>Para ello se plantea utilizar Clustering para la identificación. </a:t>
            </a:r>
          </a:p>
        </p:txBody>
      </p:sp>
    </p:spTree>
    <p:extLst>
      <p:ext uri="{BB962C8B-B14F-4D97-AF65-F5344CB8AC3E}">
        <p14:creationId xmlns:p14="http://schemas.microsoft.com/office/powerpoint/2010/main" val="953505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494832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24886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354905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158277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6361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429173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49988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470765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77282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20967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Descripción de los Datos</a:t>
            </a:r>
          </a:p>
        </p:txBody>
      </p:sp>
      <p:sp>
        <p:nvSpPr>
          <p:cNvPr id="3"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8712" y="2222287"/>
            <a:ext cx="10554574" cy="4322892"/>
          </a:xfrm>
        </p:spPr>
        <p:txBody>
          <a:bodyPr>
            <a:normAutofit/>
          </a:bodyPr>
          <a:lstStyle/>
          <a:p>
            <a:r>
              <a:rPr lang="es-ES" sz="3200" dirty="0" err="1"/>
              <a:t>Development</a:t>
            </a:r>
            <a:r>
              <a:rPr lang="es-ES" sz="3200" dirty="0"/>
              <a:t>  1980-2015</a:t>
            </a:r>
            <a:r>
              <a:rPr lang="es-CL" sz="3200" dirty="0"/>
              <a:t>.</a:t>
            </a:r>
          </a:p>
          <a:p>
            <a:pPr lvl="1"/>
            <a:r>
              <a:rPr lang="es-CL" sz="2800" dirty="0"/>
              <a:t>Education, Gender, Jobs, etc.</a:t>
            </a:r>
          </a:p>
          <a:p>
            <a:endParaRPr lang="es-CL" sz="2400" dirty="0"/>
          </a:p>
          <a:p>
            <a:r>
              <a:rPr lang="es-CL" sz="3200" dirty="0"/>
              <a:t>1553 caracteristicas anuales de 264 “pa</a:t>
            </a:r>
            <a:r>
              <a:rPr lang="es-ES" sz="3200" dirty="0" err="1"/>
              <a:t>íses</a:t>
            </a:r>
            <a:r>
              <a:rPr lang="es-ES" sz="3200" dirty="0"/>
              <a:t>”</a:t>
            </a:r>
            <a:r>
              <a:rPr lang="es-CL" sz="2400" dirty="0"/>
              <a:t>.</a:t>
            </a:r>
            <a:br>
              <a:rPr lang="es-CL" sz="2400" dirty="0"/>
            </a:br>
            <a:endParaRPr lang="es-CL" sz="2400" dirty="0"/>
          </a:p>
          <a:p>
            <a:r>
              <a:rPr lang="es-ES" sz="2400" dirty="0"/>
              <a:t> </a:t>
            </a:r>
            <a:r>
              <a:rPr lang="es-ES" sz="3200" dirty="0"/>
              <a:t>Necesidad de </a:t>
            </a:r>
            <a:r>
              <a:rPr lang="es-ES" sz="3200" dirty="0" err="1"/>
              <a:t>Preprocesamiento</a:t>
            </a:r>
            <a:r>
              <a:rPr lang="es-ES" sz="2400" dirty="0"/>
              <a:t>.</a:t>
            </a:r>
          </a:p>
          <a:p>
            <a:endParaRPr lang="es-ES" dirty="0"/>
          </a:p>
          <a:p>
            <a:endParaRPr lang="es-CL" dirty="0"/>
          </a:p>
        </p:txBody>
      </p:sp>
    </p:spTree>
    <p:extLst>
      <p:ext uri="{BB962C8B-B14F-4D97-AF65-F5344CB8AC3E}">
        <p14:creationId xmlns:p14="http://schemas.microsoft.com/office/powerpoint/2010/main" val="315984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241761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28356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059158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93995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486043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0246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236944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959006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30451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54371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FFC0-0ACA-4913-9A2F-3F2B64E32C67}"/>
              </a:ext>
            </a:extLst>
          </p:cNvPr>
          <p:cNvSpPr>
            <a:spLocks noGrp="1"/>
          </p:cNvSpPr>
          <p:nvPr>
            <p:ph type="title"/>
          </p:nvPr>
        </p:nvSpPr>
        <p:spPr/>
        <p:txBody>
          <a:bodyPr/>
          <a:lstStyle/>
          <a:p>
            <a:r>
              <a:rPr lang="es-CL" sz="4800" dirty="0"/>
              <a:t>Preprocesamiento</a:t>
            </a:r>
          </a:p>
        </p:txBody>
      </p:sp>
      <p:sp>
        <p:nvSpPr>
          <p:cNvPr id="3" name="Content Placeholder 2">
            <a:extLst>
              <a:ext uri="{FF2B5EF4-FFF2-40B4-BE49-F238E27FC236}">
                <a16:creationId xmlns:a16="http://schemas.microsoft.com/office/drawing/2014/main" id="{90E8CCC6-0E44-4CFB-8385-5AA5F164D354}"/>
              </a:ext>
            </a:extLst>
          </p:cNvPr>
          <p:cNvSpPr>
            <a:spLocks noGrp="1"/>
          </p:cNvSpPr>
          <p:nvPr>
            <p:ph idx="1"/>
          </p:nvPr>
        </p:nvSpPr>
        <p:spPr>
          <a:xfrm>
            <a:off x="818712" y="2222287"/>
            <a:ext cx="11052446" cy="4371018"/>
          </a:xfrm>
        </p:spPr>
        <p:txBody>
          <a:bodyPr>
            <a:normAutofit/>
          </a:bodyPr>
          <a:lstStyle/>
          <a:p>
            <a:r>
              <a:rPr lang="es-ES" sz="3200" dirty="0"/>
              <a:t>Reordenamiento de lo datos</a:t>
            </a:r>
            <a:r>
              <a:rPr lang="es-CL" sz="3200" dirty="0"/>
              <a:t>.</a:t>
            </a:r>
            <a:br>
              <a:rPr lang="es-CL" sz="2200" dirty="0"/>
            </a:br>
            <a:endParaRPr lang="es-CL" sz="2200" dirty="0"/>
          </a:p>
          <a:p>
            <a:r>
              <a:rPr lang="es-ES" sz="3200" dirty="0"/>
              <a:t>Eliminar filas y columnas con alto % de </a:t>
            </a:r>
            <a:r>
              <a:rPr lang="es-ES" sz="3200" dirty="0" err="1"/>
              <a:t>NaN</a:t>
            </a:r>
            <a:r>
              <a:rPr lang="es-ES" sz="3200" dirty="0"/>
              <a:t>.</a:t>
            </a:r>
            <a:br>
              <a:rPr lang="es-ES" sz="2400" dirty="0"/>
            </a:br>
            <a:endParaRPr lang="es-ES" sz="2400" dirty="0"/>
          </a:p>
          <a:p>
            <a:r>
              <a:rPr lang="es-ES" sz="3200" dirty="0"/>
              <a:t>Normalización min-</a:t>
            </a:r>
            <a:r>
              <a:rPr lang="es-ES" sz="3200" dirty="0" err="1"/>
              <a:t>max</a:t>
            </a:r>
            <a:r>
              <a:rPr lang="es-ES" sz="3200" dirty="0"/>
              <a:t>.</a:t>
            </a:r>
            <a:endParaRPr lang="es-CL" sz="3200" dirty="0"/>
          </a:p>
          <a:p>
            <a:endParaRPr lang="es-CL" dirty="0"/>
          </a:p>
        </p:txBody>
      </p:sp>
    </p:spTree>
    <p:extLst>
      <p:ext uri="{BB962C8B-B14F-4D97-AF65-F5344CB8AC3E}">
        <p14:creationId xmlns:p14="http://schemas.microsoft.com/office/powerpoint/2010/main" val="405553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793196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45252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800" dirty="0"/>
              <a:t>Evolución Temporal (Expectativa de Vida vs Natalidad)</a:t>
            </a:r>
            <a:endParaRPr lang="es-CL"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522553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Evolución Temporal</a:t>
            </a:r>
          </a:p>
        </p:txBody>
      </p:sp>
      <p:sp>
        <p:nvSpPr>
          <p:cNvPr id="7"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0000" y="2470484"/>
            <a:ext cx="10884695" cy="4154905"/>
          </a:xfrm>
        </p:spPr>
        <p:txBody>
          <a:bodyPr>
            <a:normAutofit/>
          </a:bodyPr>
          <a:lstStyle/>
          <a:p>
            <a:r>
              <a:rPr lang="es-CL" sz="3200" dirty="0"/>
              <a:t>Aislamos Chile y Finlandia para una comparación directa de la Expectativa de vida vs Natalidad</a:t>
            </a:r>
            <a:endParaRPr lang="es-ES" sz="3200" dirty="0"/>
          </a:p>
          <a:p>
            <a:endParaRPr lang="es-ES" dirty="0"/>
          </a:p>
          <a:p>
            <a:endParaRPr lang="es-CL" dirty="0"/>
          </a:p>
        </p:txBody>
      </p:sp>
    </p:spTree>
    <p:extLst>
      <p:ext uri="{BB962C8B-B14F-4D97-AF65-F5344CB8AC3E}">
        <p14:creationId xmlns:p14="http://schemas.microsoft.com/office/powerpoint/2010/main" val="1567844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491414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285908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65227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257272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831779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04473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FFC0-0ACA-4913-9A2F-3F2B64E32C67}"/>
              </a:ext>
            </a:extLst>
          </p:cNvPr>
          <p:cNvSpPr>
            <a:spLocks noGrp="1"/>
          </p:cNvSpPr>
          <p:nvPr>
            <p:ph type="title"/>
          </p:nvPr>
        </p:nvSpPr>
        <p:spPr>
          <a:xfrm>
            <a:off x="810000" y="447188"/>
            <a:ext cx="11061158" cy="970450"/>
          </a:xfrm>
        </p:spPr>
        <p:txBody>
          <a:bodyPr/>
          <a:lstStyle/>
          <a:p>
            <a:r>
              <a:rPr lang="es-CL" sz="4800" dirty="0"/>
              <a:t>An</a:t>
            </a:r>
            <a:r>
              <a:rPr lang="es-ES" sz="4800" dirty="0" err="1"/>
              <a:t>alisis</a:t>
            </a:r>
            <a:r>
              <a:rPr lang="es-ES" sz="4800" dirty="0"/>
              <a:t> Estadístico (Mayor Varianza)</a:t>
            </a:r>
            <a:endParaRPr lang="es-CL" sz="4800" dirty="0"/>
          </a:p>
        </p:txBody>
      </p:sp>
      <p:sp>
        <p:nvSpPr>
          <p:cNvPr id="3" name="Content Placeholder 2">
            <a:extLst>
              <a:ext uri="{FF2B5EF4-FFF2-40B4-BE49-F238E27FC236}">
                <a16:creationId xmlns:a16="http://schemas.microsoft.com/office/drawing/2014/main" id="{90E8CCC6-0E44-4CFB-8385-5AA5F164D354}"/>
              </a:ext>
            </a:extLst>
          </p:cNvPr>
          <p:cNvSpPr>
            <a:spLocks noGrp="1"/>
          </p:cNvSpPr>
          <p:nvPr>
            <p:ph idx="1"/>
          </p:nvPr>
        </p:nvSpPr>
        <p:spPr>
          <a:xfrm>
            <a:off x="818712" y="2222287"/>
            <a:ext cx="11052446" cy="4371018"/>
          </a:xfrm>
        </p:spPr>
        <p:txBody>
          <a:bodyPr>
            <a:normAutofit/>
          </a:bodyPr>
          <a:lstStyle/>
          <a:p>
            <a:r>
              <a:rPr lang="es-ES_tradnl" sz="3200" dirty="0" err="1"/>
              <a:t>Depth</a:t>
            </a:r>
            <a:r>
              <a:rPr lang="es-ES_tradnl" sz="3200" dirty="0"/>
              <a:t> of </a:t>
            </a:r>
            <a:r>
              <a:rPr lang="es-ES_tradnl" sz="3200" dirty="0" err="1"/>
              <a:t>credit</a:t>
            </a:r>
            <a:r>
              <a:rPr lang="es-ES_tradnl" sz="3200" dirty="0"/>
              <a:t> </a:t>
            </a:r>
            <a:r>
              <a:rPr lang="es-ES_tradnl" sz="3200" dirty="0" err="1"/>
              <a:t>information</a:t>
            </a:r>
            <a:r>
              <a:rPr lang="es-ES_tradnl" sz="3200" dirty="0"/>
              <a:t> </a:t>
            </a:r>
            <a:r>
              <a:rPr lang="es-ES_tradnl" sz="3200" dirty="0" err="1"/>
              <a:t>index</a:t>
            </a:r>
            <a:r>
              <a:rPr lang="es-CL" sz="3200" dirty="0"/>
              <a:t>.</a:t>
            </a:r>
            <a:endParaRPr lang="es-CL" sz="2200" dirty="0"/>
          </a:p>
          <a:p>
            <a:r>
              <a:rPr lang="es-CL" sz="3200" dirty="0"/>
              <a:t>Private credit bureau coverage</a:t>
            </a:r>
            <a:r>
              <a:rPr lang="es-ES" sz="3200" dirty="0"/>
              <a:t>.</a:t>
            </a:r>
            <a:endParaRPr lang="es-ES" sz="2400" dirty="0"/>
          </a:p>
          <a:p>
            <a:r>
              <a:rPr lang="es-ES" sz="3200" dirty="0" err="1"/>
              <a:t>Population</a:t>
            </a:r>
            <a:r>
              <a:rPr lang="es-ES" sz="3200" dirty="0"/>
              <a:t> </a:t>
            </a:r>
            <a:r>
              <a:rPr lang="es-ES" sz="3200" dirty="0" err="1"/>
              <a:t>ages</a:t>
            </a:r>
            <a:r>
              <a:rPr lang="es-ES" sz="3200" dirty="0"/>
              <a:t> 55-59, </a:t>
            </a:r>
            <a:r>
              <a:rPr lang="es-ES" sz="3200" dirty="0" err="1"/>
              <a:t>female</a:t>
            </a:r>
            <a:r>
              <a:rPr lang="es-ES" sz="3200" dirty="0"/>
              <a:t>.</a:t>
            </a:r>
          </a:p>
          <a:p>
            <a:r>
              <a:rPr lang="es-ES" sz="3200" dirty="0" err="1"/>
              <a:t>Population</a:t>
            </a:r>
            <a:r>
              <a:rPr lang="es-ES" sz="3200" dirty="0"/>
              <a:t> </a:t>
            </a:r>
            <a:r>
              <a:rPr lang="es-ES" sz="3200" dirty="0" err="1"/>
              <a:t>ages</a:t>
            </a:r>
            <a:r>
              <a:rPr lang="es-ES" sz="3200" dirty="0"/>
              <a:t> 60-64, </a:t>
            </a:r>
            <a:r>
              <a:rPr lang="es-ES" sz="3200" dirty="0" err="1"/>
              <a:t>male</a:t>
            </a:r>
            <a:r>
              <a:rPr lang="es-ES" sz="3200" dirty="0"/>
              <a:t>.</a:t>
            </a:r>
          </a:p>
          <a:p>
            <a:r>
              <a:rPr lang="es-ES" sz="3200" dirty="0" err="1"/>
              <a:t>Individuals</a:t>
            </a:r>
            <a:r>
              <a:rPr lang="es-ES" sz="3200" dirty="0"/>
              <a:t> </a:t>
            </a:r>
            <a:r>
              <a:rPr lang="es-ES" sz="3200" dirty="0" err="1"/>
              <a:t>using</a:t>
            </a:r>
            <a:r>
              <a:rPr lang="es-ES" sz="3200" dirty="0"/>
              <a:t> </a:t>
            </a:r>
            <a:r>
              <a:rPr lang="es-ES" sz="3200" dirty="0" err="1"/>
              <a:t>the</a:t>
            </a:r>
            <a:r>
              <a:rPr lang="es-ES" sz="3200" dirty="0"/>
              <a:t> Internet.</a:t>
            </a:r>
          </a:p>
          <a:p>
            <a:r>
              <a:rPr lang="es-ES" sz="3200" dirty="0" err="1"/>
              <a:t>Fixed</a:t>
            </a:r>
            <a:r>
              <a:rPr lang="es-ES" sz="3200" dirty="0"/>
              <a:t> </a:t>
            </a:r>
            <a:r>
              <a:rPr lang="es-ES" sz="3200" dirty="0" err="1"/>
              <a:t>broadband</a:t>
            </a:r>
            <a:r>
              <a:rPr lang="es-ES" sz="3200" dirty="0"/>
              <a:t> </a:t>
            </a:r>
            <a:r>
              <a:rPr lang="es-ES" sz="3200" dirty="0" err="1"/>
              <a:t>subscriptions</a:t>
            </a:r>
            <a:endParaRPr lang="es-CL" sz="3200" dirty="0"/>
          </a:p>
          <a:p>
            <a:endParaRPr lang="es-CL" dirty="0"/>
          </a:p>
        </p:txBody>
      </p:sp>
    </p:spTree>
    <p:extLst>
      <p:ext uri="{BB962C8B-B14F-4D97-AF65-F5344CB8AC3E}">
        <p14:creationId xmlns:p14="http://schemas.microsoft.com/office/powerpoint/2010/main" val="354335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633126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640409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432469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867374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288345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299746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681644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236441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37853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98525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0" y="318851"/>
            <a:ext cx="10571998" cy="970450"/>
          </a:xfrm>
        </p:spPr>
        <p:txBody>
          <a:bodyPr/>
          <a:lstStyle/>
          <a:p>
            <a:r>
              <a:rPr lang="es-CL" sz="4800" dirty="0"/>
              <a:t>Visualizaci</a:t>
            </a:r>
            <a:r>
              <a:rPr lang="es-ES" sz="4800" dirty="0" err="1"/>
              <a:t>ón</a:t>
            </a:r>
            <a:r>
              <a:rPr lang="es-ES" sz="4800" dirty="0"/>
              <a:t> (TSNE)</a:t>
            </a:r>
            <a:endParaRPr lang="es-CL" sz="4800" dirty="0"/>
          </a:p>
        </p:txBody>
      </p:sp>
      <p:pic>
        <p:nvPicPr>
          <p:cNvPr id="8" name="Imagen 7"/>
          <p:cNvPicPr>
            <a:picLocks noChangeAspect="1"/>
          </p:cNvPicPr>
          <p:nvPr/>
        </p:nvPicPr>
        <p:blipFill>
          <a:blip r:embed="rId2"/>
          <a:stretch>
            <a:fillRect/>
          </a:stretch>
        </p:blipFill>
        <p:spPr>
          <a:xfrm>
            <a:off x="-819382" y="1572126"/>
            <a:ext cx="13011382" cy="5285874"/>
          </a:xfrm>
          <a:prstGeom prst="rect">
            <a:avLst/>
          </a:prstGeom>
        </p:spPr>
      </p:pic>
      <p:pic>
        <p:nvPicPr>
          <p:cNvPr id="3" name="Imagen 2"/>
          <p:cNvPicPr>
            <a:picLocks noChangeAspect="1"/>
          </p:cNvPicPr>
          <p:nvPr/>
        </p:nvPicPr>
        <p:blipFill>
          <a:blip r:embed="rId3"/>
          <a:stretch>
            <a:fillRect/>
          </a:stretch>
        </p:blipFill>
        <p:spPr>
          <a:xfrm>
            <a:off x="770247" y="1572127"/>
            <a:ext cx="9832123" cy="5285874"/>
          </a:xfrm>
          <a:prstGeom prst="rect">
            <a:avLst/>
          </a:prstGeom>
        </p:spPr>
      </p:pic>
    </p:spTree>
    <p:extLst>
      <p:ext uri="{BB962C8B-B14F-4D97-AF65-F5344CB8AC3E}">
        <p14:creationId xmlns:p14="http://schemas.microsoft.com/office/powerpoint/2010/main" val="2048427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134735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456352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120573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806799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82684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878517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262928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890659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9749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92794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199660" y="1417638"/>
            <a:ext cx="13391660" cy="5440362"/>
          </a:xfrm>
          <a:prstGeom prst="rect">
            <a:avLst/>
          </a:prstGeom>
        </p:spPr>
      </p:pic>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58126" y="206556"/>
            <a:ext cx="10571998" cy="970450"/>
          </a:xfrm>
        </p:spPr>
        <p:txBody>
          <a:bodyPr/>
          <a:lstStyle/>
          <a:p>
            <a:r>
              <a:rPr lang="es-CL" sz="4800" dirty="0"/>
              <a:t>Clustering (k-Means)</a:t>
            </a:r>
          </a:p>
        </p:txBody>
      </p:sp>
      <p:pic>
        <p:nvPicPr>
          <p:cNvPr id="3" name="Imagen 2"/>
          <p:cNvPicPr>
            <a:picLocks noChangeAspect="1"/>
          </p:cNvPicPr>
          <p:nvPr/>
        </p:nvPicPr>
        <p:blipFill>
          <a:blip r:embed="rId3"/>
          <a:stretch>
            <a:fillRect/>
          </a:stretch>
        </p:blipFill>
        <p:spPr>
          <a:xfrm>
            <a:off x="2021973" y="1417638"/>
            <a:ext cx="7555164" cy="5490835"/>
          </a:xfrm>
          <a:prstGeom prst="rect">
            <a:avLst/>
          </a:prstGeom>
        </p:spPr>
      </p:pic>
    </p:spTree>
    <p:extLst>
      <p:ext uri="{BB962C8B-B14F-4D97-AF65-F5344CB8AC3E}">
        <p14:creationId xmlns:p14="http://schemas.microsoft.com/office/powerpoint/2010/main" val="570325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410431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12003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824756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811829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2288186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4154982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1666818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588294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37521914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2"/>
          </a:xfrm>
          <a:prstGeom prst="rect">
            <a:avLst/>
          </a:prstGeom>
        </p:spPr>
      </p:pic>
    </p:spTree>
    <p:extLst>
      <p:ext uri="{BB962C8B-B14F-4D97-AF65-F5344CB8AC3E}">
        <p14:creationId xmlns:p14="http://schemas.microsoft.com/office/powerpoint/2010/main" val="769299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1199660" y="1417638"/>
            <a:ext cx="13391660" cy="5440362"/>
          </a:xfrm>
          <a:prstGeom prst="rect">
            <a:avLst/>
          </a:prstGeom>
        </p:spPr>
      </p:pic>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58126" y="206556"/>
            <a:ext cx="10571998" cy="970450"/>
          </a:xfrm>
        </p:spPr>
        <p:txBody>
          <a:bodyPr/>
          <a:lstStyle/>
          <a:p>
            <a:r>
              <a:rPr lang="es-CL" sz="4800" dirty="0"/>
              <a:t>k-Means (k=3)</a:t>
            </a:r>
          </a:p>
        </p:txBody>
      </p:sp>
      <p:pic>
        <p:nvPicPr>
          <p:cNvPr id="4" name="Imagen 3"/>
          <p:cNvPicPr>
            <a:picLocks noChangeAspect="1"/>
          </p:cNvPicPr>
          <p:nvPr/>
        </p:nvPicPr>
        <p:blipFill>
          <a:blip r:embed="rId3"/>
          <a:stretch>
            <a:fillRect/>
          </a:stretch>
        </p:blipFill>
        <p:spPr>
          <a:xfrm>
            <a:off x="1892969" y="1417638"/>
            <a:ext cx="8247648" cy="5498432"/>
          </a:xfrm>
          <a:prstGeom prst="rect">
            <a:avLst/>
          </a:prstGeom>
        </p:spPr>
      </p:pic>
    </p:spTree>
    <p:extLst>
      <p:ext uri="{BB962C8B-B14F-4D97-AF65-F5344CB8AC3E}">
        <p14:creationId xmlns:p14="http://schemas.microsoft.com/office/powerpoint/2010/main" val="12326905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(Expectativa de Vida vs Natalidad, Chile vs Finlandia)</a:t>
            </a:r>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a:blip r:embed="rId3"/>
          <a:stretch>
            <a:fillRect/>
          </a:stretch>
        </p:blipFill>
        <p:spPr>
          <a:xfrm>
            <a:off x="2197288" y="1662246"/>
            <a:ext cx="7797423" cy="5198281"/>
          </a:xfrm>
          <a:prstGeom prst="rect">
            <a:avLst/>
          </a:prstGeom>
        </p:spPr>
      </p:pic>
    </p:spTree>
    <p:extLst>
      <p:ext uri="{BB962C8B-B14F-4D97-AF65-F5344CB8AC3E}">
        <p14:creationId xmlns:p14="http://schemas.microsoft.com/office/powerpoint/2010/main" val="25117499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Evolución Temporal de </a:t>
            </a:r>
            <a:r>
              <a:rPr lang="es-CL" sz="4800" dirty="0" err="1"/>
              <a:t>Clusters</a:t>
            </a:r>
            <a:endParaRPr lang="es-CL" sz="4800" dirty="0"/>
          </a:p>
        </p:txBody>
      </p:sp>
      <p:sp>
        <p:nvSpPr>
          <p:cNvPr id="7"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0000" y="2470484"/>
            <a:ext cx="10884695" cy="4154905"/>
          </a:xfrm>
        </p:spPr>
        <p:txBody>
          <a:bodyPr>
            <a:normAutofit/>
          </a:bodyPr>
          <a:lstStyle/>
          <a:p>
            <a:r>
              <a:rPr lang="es-CL" sz="3200" dirty="0"/>
              <a:t>Observar variaciones en los </a:t>
            </a:r>
            <a:r>
              <a:rPr lang="es-CL" sz="3200" dirty="0" err="1"/>
              <a:t>clusters</a:t>
            </a:r>
            <a:r>
              <a:rPr lang="es-CL" sz="3200" dirty="0"/>
              <a:t> en una </a:t>
            </a:r>
            <a:r>
              <a:rPr lang="es-CL" sz="3200" dirty="0" err="1"/>
              <a:t>representació</a:t>
            </a:r>
            <a:r>
              <a:rPr lang="es-CL" sz="3200" dirty="0"/>
              <a:t> geográfica, en el período 1980-2015</a:t>
            </a:r>
            <a:endParaRPr lang="es-ES" sz="3200" dirty="0"/>
          </a:p>
          <a:p>
            <a:endParaRPr lang="es-ES" dirty="0"/>
          </a:p>
          <a:p>
            <a:endParaRPr lang="es-CL" dirty="0"/>
          </a:p>
        </p:txBody>
      </p:sp>
    </p:spTree>
    <p:extLst>
      <p:ext uri="{BB962C8B-B14F-4D97-AF65-F5344CB8AC3E}">
        <p14:creationId xmlns:p14="http://schemas.microsoft.com/office/powerpoint/2010/main" val="3053328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p:txBody>
          <a:bodyPr/>
          <a:lstStyle/>
          <a:p>
            <a:r>
              <a:rPr lang="es-CL" sz="4800" dirty="0"/>
              <a:t>Evolución Temporal de </a:t>
            </a:r>
            <a:r>
              <a:rPr lang="es-CL" sz="4800" dirty="0" err="1"/>
              <a:t>Clusters</a:t>
            </a:r>
            <a:endParaRPr lang="es-CL" sz="4800" dirty="0"/>
          </a:p>
        </p:txBody>
      </p:sp>
      <p:sp>
        <p:nvSpPr>
          <p:cNvPr id="7" name="Content Placeholder 2">
            <a:extLst>
              <a:ext uri="{FF2B5EF4-FFF2-40B4-BE49-F238E27FC236}">
                <a16:creationId xmlns:a16="http://schemas.microsoft.com/office/drawing/2014/main" id="{488D0E99-C042-4717-9CB0-4C64D34201D4}"/>
              </a:ext>
            </a:extLst>
          </p:cNvPr>
          <p:cNvSpPr>
            <a:spLocks noGrp="1"/>
          </p:cNvSpPr>
          <p:nvPr>
            <p:ph idx="1"/>
          </p:nvPr>
        </p:nvSpPr>
        <p:spPr>
          <a:xfrm>
            <a:off x="810000" y="2470484"/>
            <a:ext cx="10884695" cy="4154905"/>
          </a:xfrm>
        </p:spPr>
        <p:txBody>
          <a:bodyPr>
            <a:normAutofit/>
          </a:bodyPr>
          <a:lstStyle/>
          <a:p>
            <a:r>
              <a:rPr lang="es-CL" sz="3200" dirty="0"/>
              <a:t>Observar variaciones en los </a:t>
            </a:r>
            <a:r>
              <a:rPr lang="es-CL" sz="3200" dirty="0" err="1"/>
              <a:t>clusters</a:t>
            </a:r>
            <a:r>
              <a:rPr lang="es-CL" sz="3200" dirty="0"/>
              <a:t> en una </a:t>
            </a:r>
            <a:r>
              <a:rPr lang="es-CL" sz="3200" dirty="0" err="1"/>
              <a:t>representació</a:t>
            </a:r>
            <a:r>
              <a:rPr lang="es-CL" sz="3200" dirty="0"/>
              <a:t> geográfica, en el período 1980-2015</a:t>
            </a:r>
            <a:endParaRPr lang="es-ES" sz="3200" dirty="0"/>
          </a:p>
          <a:p>
            <a:endParaRPr lang="es-ES" dirty="0"/>
          </a:p>
          <a:p>
            <a:endParaRPr lang="es-CL" dirty="0"/>
          </a:p>
        </p:txBody>
      </p:sp>
    </p:spTree>
    <p:extLst>
      <p:ext uri="{BB962C8B-B14F-4D97-AF65-F5344CB8AC3E}">
        <p14:creationId xmlns:p14="http://schemas.microsoft.com/office/powerpoint/2010/main" val="4268953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87" t="26068" r="13172" b="26437"/>
          <a:stretch/>
        </p:blipFill>
        <p:spPr>
          <a:xfrm>
            <a:off x="902773" y="1664773"/>
            <a:ext cx="10386454" cy="5193227"/>
          </a:xfrm>
          <a:prstGeom prst="rect">
            <a:avLst/>
          </a:prstGeom>
        </p:spPr>
      </p:pic>
    </p:spTree>
    <p:extLst>
      <p:ext uri="{BB962C8B-B14F-4D97-AF65-F5344CB8AC3E}">
        <p14:creationId xmlns:p14="http://schemas.microsoft.com/office/powerpoint/2010/main" val="34406258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2"/>
          <a:stretch/>
        </p:blipFill>
        <p:spPr>
          <a:xfrm>
            <a:off x="902208" y="1664491"/>
            <a:ext cx="10387584" cy="5193792"/>
          </a:xfrm>
          <a:prstGeom prst="rect">
            <a:avLst/>
          </a:prstGeom>
        </p:spPr>
      </p:pic>
    </p:spTree>
    <p:extLst>
      <p:ext uri="{BB962C8B-B14F-4D97-AF65-F5344CB8AC3E}">
        <p14:creationId xmlns:p14="http://schemas.microsoft.com/office/powerpoint/2010/main" val="1739464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2517677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42037181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20668241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773"/>
            <a:ext cx="10387584" cy="5193792"/>
          </a:xfrm>
          <a:prstGeom prst="rect">
            <a:avLst/>
          </a:prstGeom>
        </p:spPr>
      </p:pic>
    </p:spTree>
    <p:extLst>
      <p:ext uri="{BB962C8B-B14F-4D97-AF65-F5344CB8AC3E}">
        <p14:creationId xmlns:p14="http://schemas.microsoft.com/office/powerpoint/2010/main" val="1790079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BA75-BB55-4A4E-91E0-94B53D8C251B}"/>
              </a:ext>
            </a:extLst>
          </p:cNvPr>
          <p:cNvSpPr>
            <a:spLocks noGrp="1"/>
          </p:cNvSpPr>
          <p:nvPr>
            <p:ph type="title"/>
          </p:nvPr>
        </p:nvSpPr>
        <p:spPr>
          <a:xfrm>
            <a:off x="810001" y="694323"/>
            <a:ext cx="10571998" cy="970450"/>
          </a:xfrm>
        </p:spPr>
        <p:txBody>
          <a:bodyPr/>
          <a:lstStyle/>
          <a:p>
            <a:r>
              <a:rPr lang="es-CL" sz="4400" dirty="0"/>
              <a:t>Evolución Temporal de </a:t>
            </a:r>
            <a:r>
              <a:rPr lang="es-CL" sz="4400" dirty="0" err="1"/>
              <a:t>Clusters</a:t>
            </a:r>
            <a:endParaRPr lang="es-CL" sz="4400" dirty="0"/>
          </a:p>
        </p:txBody>
      </p:sp>
      <p:pic>
        <p:nvPicPr>
          <p:cNvPr id="5" name="Imagen 4"/>
          <p:cNvPicPr>
            <a:picLocks noChangeAspect="1"/>
          </p:cNvPicPr>
          <p:nvPr/>
        </p:nvPicPr>
        <p:blipFill>
          <a:blip r:embed="rId2"/>
          <a:stretch>
            <a:fillRect/>
          </a:stretch>
        </p:blipFill>
        <p:spPr>
          <a:xfrm>
            <a:off x="-1199660" y="1664773"/>
            <a:ext cx="13391660" cy="5193227"/>
          </a:xfrm>
          <a:prstGeom prst="rect">
            <a:avLst/>
          </a:prstGeom>
        </p:spPr>
      </p:pic>
      <p:pic>
        <p:nvPicPr>
          <p:cNvPr id="6" name="Picture 5">
            <a:extLst>
              <a:ext uri="{FF2B5EF4-FFF2-40B4-BE49-F238E27FC236}">
                <a16:creationId xmlns:a16="http://schemas.microsoft.com/office/drawing/2014/main" id="{71BFC929-C2BF-42F8-9B39-3C002CE1D1DB}"/>
              </a:ext>
            </a:extLst>
          </p:cNvPr>
          <p:cNvPicPr>
            <a:picLocks noChangeAspect="1"/>
          </p:cNvPicPr>
          <p:nvPr/>
        </p:nvPicPr>
        <p:blipFill rotWithShape="1">
          <a:blip r:embed="rId3"/>
          <a:srcRect l="15558" t="26087" r="13174" b="26421"/>
          <a:stretch/>
        </p:blipFill>
        <p:spPr>
          <a:xfrm>
            <a:off x="905256" y="1664208"/>
            <a:ext cx="10387584" cy="5193792"/>
          </a:xfrm>
          <a:prstGeom prst="rect">
            <a:avLst/>
          </a:prstGeom>
        </p:spPr>
      </p:pic>
    </p:spTree>
    <p:extLst>
      <p:ext uri="{BB962C8B-B14F-4D97-AF65-F5344CB8AC3E}">
        <p14:creationId xmlns:p14="http://schemas.microsoft.com/office/powerpoint/2010/main" val="1377514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emplate/>
  <TotalTime>396</TotalTime>
  <Words>1307</Words>
  <Application>Microsoft Office PowerPoint</Application>
  <PresentationFormat>Widescreen</PresentationFormat>
  <Paragraphs>174</Paragraphs>
  <Slides>130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Century Gothic</vt:lpstr>
      <vt:lpstr>Wingdings 2</vt:lpstr>
      <vt:lpstr>Quotable</vt:lpstr>
      <vt:lpstr>Clustering de Datos  del Banco Mundial</vt:lpstr>
      <vt:lpstr>Motivación y Objetivos</vt:lpstr>
      <vt:lpstr>Hipótesis/Problemáticas Iniciales</vt:lpstr>
      <vt:lpstr>Descripción de los Datos</vt:lpstr>
      <vt:lpstr>Preprocesamiento</vt:lpstr>
      <vt:lpstr>Analisis Estadístico (Mayor Varianza)</vt:lpstr>
      <vt:lpstr>Visualización (TSNE)</vt:lpstr>
      <vt:lpstr>Clustering (k-Means)</vt:lpstr>
      <vt:lpstr>k-Means (k=3)</vt:lpstr>
      <vt:lpstr>K-Means (k = 3)</vt:lpstr>
      <vt:lpstr>Representación Geografica</vt:lpstr>
      <vt:lpstr>Chile y la OCDE</vt:lpstr>
      <vt:lpstr>k-Means (k=4)</vt:lpstr>
      <vt:lpstr>OCDE según k-means</vt:lpstr>
      <vt:lpstr>Evolución Temporal</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 (Expectativa de Vida vs Natalidad)</vt:lpstr>
      <vt:lpstr>Evolución Temporal</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(Expectativa de Vida vs Natalidad, Chile vs Finlandia)</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Evolución Temporal de Clusters</vt:lpstr>
      <vt:lpstr>Conclusiones y Trabajo Futuro</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de Datos</dc:title>
  <dc:creator>Tino</dc:creator>
  <cp:lastModifiedBy>Tino</cp:lastModifiedBy>
  <cp:revision>34</cp:revision>
  <dcterms:created xsi:type="dcterms:W3CDTF">2017-09-08T02:45:20Z</dcterms:created>
  <dcterms:modified xsi:type="dcterms:W3CDTF">2017-11-20T08:44:55Z</dcterms:modified>
</cp:coreProperties>
</file>